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0" r:id="rId1"/>
  </p:sldMasterIdLst>
  <p:sldIdLst>
    <p:sldId id="260" r:id="rId2"/>
    <p:sldId id="256" r:id="rId3"/>
    <p:sldId id="257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79" d="100"/>
          <a:sy n="79" d="100"/>
        </p:scale>
        <p:origin x="4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870DF-73F6-4BC5-9C89-E5BD9156FDEE}" type="datetimeFigureOut">
              <a:rPr lang="es-ES" smtClean="0"/>
              <a:t>01/02/2024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DDF13-EE95-46A3-B500-1072FAB9B9D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2489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870DF-73F6-4BC5-9C89-E5BD9156FDEE}" type="datetimeFigureOut">
              <a:rPr lang="es-ES" smtClean="0"/>
              <a:t>01/02/2024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DDF13-EE95-46A3-B500-1072FAB9B9D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7114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870DF-73F6-4BC5-9C89-E5BD9156FDEE}" type="datetimeFigureOut">
              <a:rPr lang="es-ES" smtClean="0"/>
              <a:t>01/02/2024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DDF13-EE95-46A3-B500-1072FAB9B9D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74661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870DF-73F6-4BC5-9C89-E5BD9156FDEE}" type="datetimeFigureOut">
              <a:rPr lang="es-ES" smtClean="0"/>
              <a:t>01/02/2024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DDF13-EE95-46A3-B500-1072FAB9B9D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1240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870DF-73F6-4BC5-9C89-E5BD9156FDEE}" type="datetimeFigureOut">
              <a:rPr lang="es-ES" smtClean="0"/>
              <a:t>01/02/2024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DDF13-EE95-46A3-B500-1072FAB9B9D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13896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870DF-73F6-4BC5-9C89-E5BD9156FDEE}" type="datetimeFigureOut">
              <a:rPr lang="es-ES" smtClean="0"/>
              <a:t>01/02/2024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DDF13-EE95-46A3-B500-1072FAB9B9D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97484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870DF-73F6-4BC5-9C89-E5BD9156FDEE}" type="datetimeFigureOut">
              <a:rPr lang="es-ES" smtClean="0"/>
              <a:t>01/02/2024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DDF13-EE95-46A3-B500-1072FAB9B9D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53028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870DF-73F6-4BC5-9C89-E5BD9156FDEE}" type="datetimeFigureOut">
              <a:rPr lang="es-ES" smtClean="0"/>
              <a:t>01/02/2024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DDF13-EE95-46A3-B500-1072FAB9B9D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11572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870DF-73F6-4BC5-9C89-E5BD9156FDEE}" type="datetimeFigureOut">
              <a:rPr lang="es-ES" smtClean="0"/>
              <a:t>01/02/2024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DDF13-EE95-46A3-B500-1072FAB9B9D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9920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870DF-73F6-4BC5-9C89-E5BD9156FDEE}" type="datetimeFigureOut">
              <a:rPr lang="es-ES" smtClean="0"/>
              <a:t>01/02/2024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DDF13-EE95-46A3-B500-1072FAB9B9D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07833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870DF-73F6-4BC5-9C89-E5BD9156FDEE}" type="datetimeFigureOut">
              <a:rPr lang="es-ES" smtClean="0"/>
              <a:t>01/02/2024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DDF13-EE95-46A3-B500-1072FAB9B9D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77767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870DF-73F6-4BC5-9C89-E5BD9156FDEE}" type="datetimeFigureOut">
              <a:rPr lang="es-ES" smtClean="0"/>
              <a:t>01/02/2024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DDF13-EE95-46A3-B500-1072FAB9B9D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9896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96883" y="308758"/>
            <a:ext cx="11792198" cy="862515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s-ES" sz="2800" b="1" dirty="0">
                <a:solidFill>
                  <a:schemeClr val="tx1"/>
                </a:solidFill>
                <a:latin typeface="Barlow Semi Condensed" panose="00000506000000000000" pitchFamily="2" charset="0"/>
              </a:rPr>
              <a:t>UNIDAD DE TECNOLOGÍA DE LA INFORMACIÓN Y COMUNICACIÓN</a:t>
            </a:r>
            <a:endParaRPr lang="es-ES" sz="2800" b="1" dirty="0">
              <a:latin typeface="Barlow Semi Condensed" panose="00000506000000000000" pitchFamily="2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82623" y="1409940"/>
            <a:ext cx="10478945" cy="4883981"/>
          </a:xfrm>
        </p:spPr>
        <p:txBody>
          <a:bodyPr>
            <a:noAutofit/>
          </a:bodyPr>
          <a:lstStyle/>
          <a:p>
            <a:pPr algn="l"/>
            <a:r>
              <a:rPr lang="es-ES" b="1" i="1" dirty="0" smtClean="0"/>
              <a:t>Función general</a:t>
            </a:r>
            <a:r>
              <a:rPr lang="es-ES" b="1" i="1" dirty="0" smtClean="0"/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b="1" i="1" dirty="0" smtClean="0"/>
              <a:t> </a:t>
            </a:r>
            <a:r>
              <a:rPr lang="es-ES" i="1" dirty="0" smtClean="0"/>
              <a:t>El a</a:t>
            </a:r>
            <a:r>
              <a:rPr lang="es-ES" i="1" dirty="0" smtClean="0">
                <a:solidFill>
                  <a:schemeClr val="tx1"/>
                </a:solidFill>
              </a:rPr>
              <a:t>ccionar </a:t>
            </a:r>
            <a:r>
              <a:rPr lang="es-ES" i="1" dirty="0">
                <a:solidFill>
                  <a:schemeClr val="tx1"/>
                </a:solidFill>
              </a:rPr>
              <a:t>se basa </a:t>
            </a:r>
            <a:r>
              <a:rPr lang="es-ES" i="1" dirty="0" smtClean="0">
                <a:solidFill>
                  <a:schemeClr val="tx1"/>
                </a:solidFill>
              </a:rPr>
              <a:t>en </a:t>
            </a:r>
            <a:r>
              <a:rPr lang="es-ES" dirty="0"/>
              <a:t>a</a:t>
            </a:r>
            <a:r>
              <a:rPr lang="es-ES" dirty="0" smtClean="0"/>
              <a:t>dministrar</a:t>
            </a:r>
            <a:r>
              <a:rPr lang="es-ES" dirty="0"/>
              <a:t>, </a:t>
            </a:r>
            <a:r>
              <a:rPr lang="es-ES" dirty="0" smtClean="0"/>
              <a:t>verificar </a:t>
            </a:r>
            <a:r>
              <a:rPr lang="es-ES" dirty="0"/>
              <a:t>y mantener en óptimo estado de funcionamiento los equipos </a:t>
            </a:r>
            <a:r>
              <a:rPr lang="es-ES" dirty="0" smtClean="0"/>
              <a:t>informáticos</a:t>
            </a:r>
            <a:r>
              <a:rPr lang="es-ES" dirty="0" smtClean="0"/>
              <a:t> </a:t>
            </a:r>
            <a:r>
              <a:rPr lang="es-ES" dirty="0"/>
              <a:t>y la </a:t>
            </a:r>
            <a:r>
              <a:rPr lang="es-ES" dirty="0" smtClean="0"/>
              <a:t> infraestructura </a:t>
            </a:r>
            <a:r>
              <a:rPr lang="es-ES" dirty="0"/>
              <a:t>de </a:t>
            </a:r>
            <a:r>
              <a:rPr lang="es-ES" dirty="0" smtClean="0"/>
              <a:t>red interna.</a:t>
            </a:r>
          </a:p>
          <a:p>
            <a:pPr algn="l"/>
            <a:r>
              <a:rPr lang="es-ES" b="1" i="1" dirty="0" smtClean="0">
                <a:solidFill>
                  <a:schemeClr val="tx1"/>
                </a:solidFill>
              </a:rPr>
              <a:t>Funciones especificas </a:t>
            </a:r>
            <a:endParaRPr lang="es-ES" b="1" i="1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dirty="0" smtClean="0"/>
              <a:t>Verificar </a:t>
            </a:r>
            <a:r>
              <a:rPr lang="es-ES" dirty="0"/>
              <a:t>y mantener el correcto funcionamiento de la red cableada y los puntos inalámbricos</a:t>
            </a:r>
            <a:r>
              <a:rPr lang="es-ES" dirty="0" smtClean="0"/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dirty="0" smtClean="0"/>
              <a:t>Realizar </a:t>
            </a:r>
            <a:r>
              <a:rPr lang="es-ES" dirty="0"/>
              <a:t>mantenimiento preventivo y correctivo de hardware y software a los equipos de cómputo cuando sea </a:t>
            </a:r>
            <a:r>
              <a:rPr lang="es-ES" dirty="0" smtClean="0"/>
              <a:t>requerido  o según cronograma planificado .</a:t>
            </a:r>
            <a:endParaRPr lang="es-ES" i="1" dirty="0" smtClean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i="1" dirty="0" smtClean="0">
                <a:solidFill>
                  <a:schemeClr val="tx1"/>
                </a:solidFill>
              </a:rPr>
              <a:t> (Administrar </a:t>
            </a:r>
            <a:r>
              <a:rPr lang="es-ES" i="1" dirty="0">
                <a:solidFill>
                  <a:schemeClr val="tx1"/>
                </a:solidFill>
              </a:rPr>
              <a:t>los sistemas gestión documental </a:t>
            </a:r>
            <a:r>
              <a:rPr lang="es-ES" i="1" dirty="0"/>
              <a:t>,</a:t>
            </a:r>
            <a:r>
              <a:rPr lang="es-ES" i="1" dirty="0" smtClean="0">
                <a:solidFill>
                  <a:schemeClr val="tx1"/>
                </a:solidFill>
              </a:rPr>
              <a:t> </a:t>
            </a:r>
            <a:r>
              <a:rPr lang="es-ES" i="1" dirty="0" smtClean="0"/>
              <a:t>  servicio web correo electrónico institucional, Modulo </a:t>
            </a:r>
            <a:r>
              <a:rPr lang="es-ES" i="1" dirty="0" smtClean="0"/>
              <a:t>SATJE  -  MAPIS</a:t>
            </a:r>
            <a:r>
              <a:rPr lang="es-ES" i="1" dirty="0" smtClean="0">
                <a:solidFill>
                  <a:schemeClr val="tx1"/>
                </a:solidFill>
              </a:rPr>
              <a:t>)</a:t>
            </a:r>
            <a:endParaRPr lang="es-ES" i="1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i="1" dirty="0" smtClean="0">
                <a:solidFill>
                  <a:schemeClr val="tx1"/>
                </a:solidFill>
              </a:rPr>
              <a:t>  (A</a:t>
            </a:r>
            <a:r>
              <a:rPr lang="es-ES" dirty="0" smtClean="0"/>
              <a:t>poyo </a:t>
            </a:r>
            <a:r>
              <a:rPr lang="es-ES" dirty="0"/>
              <a:t>continuo a todo el </a:t>
            </a:r>
            <a:r>
              <a:rPr lang="es-ES" dirty="0" smtClean="0"/>
              <a:t>personal ante </a:t>
            </a:r>
            <a:r>
              <a:rPr lang="es-ES" dirty="0"/>
              <a:t>eventuales fallas de software y/o </a:t>
            </a:r>
            <a:r>
              <a:rPr lang="es-ES" dirty="0" smtClean="0"/>
              <a:t>hardware</a:t>
            </a:r>
            <a:r>
              <a:rPr lang="es-ES" i="1" dirty="0" smtClean="0">
                <a:solidFill>
                  <a:schemeClr val="tx1"/>
                </a:solidFill>
              </a:rPr>
              <a:t>) virtual o presencial</a:t>
            </a:r>
            <a:endParaRPr lang="es-ES" i="1" dirty="0">
              <a:solidFill>
                <a:schemeClr val="tx1"/>
              </a:solidFill>
            </a:endParaRPr>
          </a:p>
        </p:txBody>
      </p:sp>
      <p:pic>
        <p:nvPicPr>
          <p:cNvPr id="4" name="Imagen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0571" y="5890062"/>
            <a:ext cx="2762250" cy="807720"/>
          </a:xfrm>
          <a:prstGeom prst="rect">
            <a:avLst/>
          </a:prstGeom>
        </p:spPr>
      </p:pic>
      <p:pic>
        <p:nvPicPr>
          <p:cNvPr id="5" name="image1.jpe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31521" y="70090"/>
            <a:ext cx="10216896" cy="669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974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 rot="16873065">
            <a:off x="-545552" y="3483044"/>
            <a:ext cx="4187588" cy="823890"/>
          </a:xfrm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s-ES" sz="2400" dirty="0" smtClean="0">
                <a:solidFill>
                  <a:schemeClr val="tx1"/>
                </a:solidFill>
              </a:rPr>
              <a:t>ACTIVIDADES  EJECUTADAS</a:t>
            </a:r>
            <a:endParaRPr lang="es-ES" sz="2400" dirty="0">
              <a:solidFill>
                <a:schemeClr val="tx1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979816" y="978732"/>
            <a:ext cx="6515656" cy="1096899"/>
          </a:xfrm>
          <a:ln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s-ES" sz="2000" dirty="0">
                <a:solidFill>
                  <a:schemeClr val="tx1"/>
                </a:solidFill>
              </a:rPr>
              <a:t>Mantenimiento preventivo y correctivo de los equipos informáticos a nivel software y </a:t>
            </a:r>
            <a:r>
              <a:rPr lang="es-ES" sz="2000" dirty="0" smtClean="0">
                <a:solidFill>
                  <a:schemeClr val="tx1"/>
                </a:solidFill>
              </a:rPr>
              <a:t>hardware.   </a:t>
            </a:r>
            <a:endParaRPr lang="es-ES" sz="2000" dirty="0">
              <a:solidFill>
                <a:schemeClr val="tx1"/>
              </a:solidFill>
            </a:endParaRPr>
          </a:p>
          <a:p>
            <a:endParaRPr lang="es-ES" dirty="0"/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3979816" y="2234923"/>
            <a:ext cx="6552145" cy="1829698"/>
          </a:xfrm>
          <a:prstGeom prst="rect">
            <a:avLst/>
          </a:prstGeom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2000" dirty="0">
                <a:solidFill>
                  <a:schemeClr val="tx1"/>
                </a:solidFill>
              </a:rPr>
              <a:t>Apoyo a los usuarios internos  y externos en los requerimientos de soporte técnico, a fin de solucionar los problemas tecnológicos, capacitación en el manejo de equipos programas y sistemas </a:t>
            </a:r>
            <a:r>
              <a:rPr lang="es-ES" sz="2000" dirty="0" smtClean="0">
                <a:solidFill>
                  <a:schemeClr val="tx1"/>
                </a:solidFill>
              </a:rPr>
              <a:t>informáticos ya </a:t>
            </a:r>
            <a:r>
              <a:rPr lang="es-ES" sz="2000" dirty="0" smtClean="0">
                <a:solidFill>
                  <a:schemeClr val="tx1"/>
                </a:solidFill>
              </a:rPr>
              <a:t>sea virtual o presencial.</a:t>
            </a:r>
            <a:endParaRPr lang="es-ES" sz="2000" dirty="0">
              <a:solidFill>
                <a:schemeClr val="tx1"/>
              </a:solidFill>
            </a:endParaRPr>
          </a:p>
        </p:txBody>
      </p:sp>
      <p:sp>
        <p:nvSpPr>
          <p:cNvPr id="10" name="Elipse 9"/>
          <p:cNvSpPr/>
          <p:nvPr/>
        </p:nvSpPr>
        <p:spPr>
          <a:xfrm>
            <a:off x="2795155" y="998831"/>
            <a:ext cx="966766" cy="652731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b="1" dirty="0" smtClean="0"/>
              <a:t>99</a:t>
            </a:r>
            <a:endParaRPr lang="es-ES" sz="2400" b="1" dirty="0"/>
          </a:p>
        </p:txBody>
      </p:sp>
      <p:sp>
        <p:nvSpPr>
          <p:cNvPr id="12" name="Elipse 11"/>
          <p:cNvSpPr/>
          <p:nvPr/>
        </p:nvSpPr>
        <p:spPr>
          <a:xfrm>
            <a:off x="2527996" y="2734465"/>
            <a:ext cx="998541" cy="628819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b="1" dirty="0" smtClean="0"/>
              <a:t>380</a:t>
            </a:r>
            <a:endParaRPr lang="es-ES" b="1" dirty="0"/>
          </a:p>
        </p:txBody>
      </p:sp>
      <p:sp>
        <p:nvSpPr>
          <p:cNvPr id="6" name="Rectángulo 5"/>
          <p:cNvSpPr/>
          <p:nvPr/>
        </p:nvSpPr>
        <p:spPr>
          <a:xfrm>
            <a:off x="3979816" y="5305462"/>
            <a:ext cx="6163928" cy="369332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" dirty="0" smtClean="0"/>
              <a:t>Adquisición </a:t>
            </a:r>
            <a:r>
              <a:rPr lang="es-ES" dirty="0"/>
              <a:t>de </a:t>
            </a:r>
            <a:r>
              <a:rPr lang="es-ES" dirty="0" smtClean="0"/>
              <a:t>insumos, herramientas y equipos informático</a:t>
            </a:r>
            <a:endParaRPr lang="es-ES" dirty="0"/>
          </a:p>
        </p:txBody>
      </p:sp>
      <p:sp>
        <p:nvSpPr>
          <p:cNvPr id="13" name="Elipse 12"/>
          <p:cNvSpPr/>
          <p:nvPr/>
        </p:nvSpPr>
        <p:spPr>
          <a:xfrm>
            <a:off x="2479285" y="5061363"/>
            <a:ext cx="1047252" cy="49279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b="1" dirty="0" smtClean="0"/>
              <a:t>03</a:t>
            </a:r>
            <a:endParaRPr lang="es-ES" b="1" dirty="0"/>
          </a:p>
        </p:txBody>
      </p:sp>
      <p:sp>
        <p:nvSpPr>
          <p:cNvPr id="14" name="Subtítulo 2"/>
          <p:cNvSpPr txBox="1">
            <a:spLocks/>
          </p:cNvSpPr>
          <p:nvPr/>
        </p:nvSpPr>
        <p:spPr>
          <a:xfrm>
            <a:off x="4016304" y="4383204"/>
            <a:ext cx="6479168" cy="603676"/>
          </a:xfrm>
          <a:prstGeom prst="rect">
            <a:avLst/>
          </a:prstGeom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 fontScale="92500" lnSpcReduction="20000"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2000" dirty="0" smtClean="0">
                <a:solidFill>
                  <a:schemeClr val="tx1"/>
                </a:solidFill>
              </a:rPr>
              <a:t> </a:t>
            </a:r>
            <a:r>
              <a:rPr lang="es-ES" sz="2000" dirty="0">
                <a:solidFill>
                  <a:schemeClr val="tx1"/>
                </a:solidFill>
              </a:rPr>
              <a:t>R</a:t>
            </a:r>
            <a:r>
              <a:rPr lang="es-ES" sz="2000" dirty="0" smtClean="0">
                <a:solidFill>
                  <a:schemeClr val="tx1"/>
                </a:solidFill>
              </a:rPr>
              <a:t>espaldo </a:t>
            </a:r>
            <a:r>
              <a:rPr lang="es-ES" sz="2000" dirty="0">
                <a:solidFill>
                  <a:schemeClr val="tx1"/>
                </a:solidFill>
              </a:rPr>
              <a:t>de </a:t>
            </a:r>
            <a:r>
              <a:rPr lang="es-ES" sz="2000" dirty="0" smtClean="0">
                <a:solidFill>
                  <a:schemeClr val="tx1"/>
                </a:solidFill>
              </a:rPr>
              <a:t>información de unidades de dependencias externas. </a:t>
            </a:r>
            <a:endParaRPr lang="es-ES" sz="2000" dirty="0">
              <a:solidFill>
                <a:schemeClr val="tx1"/>
              </a:solidFill>
            </a:endParaRPr>
          </a:p>
        </p:txBody>
      </p:sp>
      <p:sp>
        <p:nvSpPr>
          <p:cNvPr id="15" name="Elipse 14"/>
          <p:cNvSpPr/>
          <p:nvPr/>
        </p:nvSpPr>
        <p:spPr>
          <a:xfrm>
            <a:off x="2527996" y="4064621"/>
            <a:ext cx="910148" cy="53768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25</a:t>
            </a:r>
            <a:endParaRPr lang="es-ES" sz="2000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6" name="Imagen 1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1473" y="5938621"/>
            <a:ext cx="2762250" cy="807720"/>
          </a:xfrm>
          <a:prstGeom prst="rect">
            <a:avLst/>
          </a:prstGeom>
        </p:spPr>
      </p:pic>
      <p:pic>
        <p:nvPicPr>
          <p:cNvPr id="17" name="image1.jpe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32041" y="280300"/>
            <a:ext cx="9519095" cy="669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111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1.jpe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8345" y="209608"/>
            <a:ext cx="10867426" cy="669925"/>
          </a:xfrm>
          <a:prstGeom prst="rect">
            <a:avLst/>
          </a:prstGeom>
        </p:spPr>
      </p:pic>
      <p:pic>
        <p:nvPicPr>
          <p:cNvPr id="17" name="Imagen 1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1473" y="5938621"/>
            <a:ext cx="2762250" cy="807720"/>
          </a:xfrm>
          <a:prstGeom prst="rect">
            <a:avLst/>
          </a:prstGeom>
        </p:spPr>
      </p:pic>
      <p:sp>
        <p:nvSpPr>
          <p:cNvPr id="5" name="Subtítulo 2"/>
          <p:cNvSpPr txBox="1">
            <a:spLocks/>
          </p:cNvSpPr>
          <p:nvPr/>
        </p:nvSpPr>
        <p:spPr>
          <a:xfrm>
            <a:off x="3809707" y="738686"/>
            <a:ext cx="6096020" cy="655721"/>
          </a:xfrm>
          <a:prstGeom prst="rect">
            <a:avLst/>
          </a:prstGeom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2000" dirty="0" smtClean="0">
                <a:solidFill>
                  <a:schemeClr val="tx1"/>
                </a:solidFill>
              </a:rPr>
              <a:t>Actualización </a:t>
            </a:r>
            <a:r>
              <a:rPr lang="es-ES" sz="2000" dirty="0" smtClean="0">
                <a:solidFill>
                  <a:schemeClr val="tx1"/>
                </a:solidFill>
              </a:rPr>
              <a:t>el </a:t>
            </a:r>
            <a:r>
              <a:rPr lang="es-ES" sz="2000" dirty="0">
                <a:solidFill>
                  <a:schemeClr val="tx1"/>
                </a:solidFill>
              </a:rPr>
              <a:t>inventario de equipos tecnológicos. 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3809707" y="1608007"/>
            <a:ext cx="7766936" cy="1787946"/>
          </a:xfrm>
          <a:prstGeom prst="rect">
            <a:avLst/>
          </a:prstGeom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base"/>
            <a:r>
              <a:rPr lang="es-ES" sz="2000" dirty="0">
                <a:solidFill>
                  <a:schemeClr val="tx1"/>
                </a:solidFill>
              </a:rPr>
              <a:t>Control del servidor web, copias de seguridad (</a:t>
            </a:r>
            <a:r>
              <a:rPr lang="es-ES" sz="2000" dirty="0" err="1">
                <a:solidFill>
                  <a:schemeClr val="tx1"/>
                </a:solidFill>
              </a:rPr>
              <a:t>Backups</a:t>
            </a:r>
            <a:r>
              <a:rPr lang="es-ES" sz="2000" dirty="0">
                <a:solidFill>
                  <a:schemeClr val="tx1"/>
                </a:solidFill>
              </a:rPr>
              <a:t>), protección y seguridad, optimización,  </a:t>
            </a:r>
            <a:r>
              <a:rPr lang="es-ES" sz="2000" dirty="0" smtClean="0">
                <a:solidFill>
                  <a:schemeClr val="tx1"/>
                </a:solidFill>
              </a:rPr>
              <a:t> </a:t>
            </a:r>
            <a:r>
              <a:rPr lang="es-ES" sz="2000" dirty="0">
                <a:solidFill>
                  <a:schemeClr val="tx1"/>
                </a:solidFill>
              </a:rPr>
              <a:t>actualización contenido </a:t>
            </a:r>
            <a:r>
              <a:rPr lang="es-ES" sz="2000" dirty="0" smtClean="0">
                <a:solidFill>
                  <a:schemeClr val="tx1"/>
                </a:solidFill>
              </a:rPr>
              <a:t>,</a:t>
            </a:r>
            <a:r>
              <a:rPr lang="es-ES" sz="2000" dirty="0">
                <a:solidFill>
                  <a:schemeClr val="tx1"/>
                </a:solidFill>
              </a:rPr>
              <a:t> </a:t>
            </a:r>
            <a:r>
              <a:rPr lang="es-ES" sz="2000" dirty="0" smtClean="0">
                <a:solidFill>
                  <a:schemeClr val="tx1"/>
                </a:solidFill>
              </a:rPr>
              <a:t>bases </a:t>
            </a:r>
            <a:r>
              <a:rPr lang="es-ES" sz="2000" dirty="0">
                <a:solidFill>
                  <a:schemeClr val="tx1"/>
                </a:solidFill>
              </a:rPr>
              <a:t>de datos</a:t>
            </a:r>
            <a:r>
              <a:rPr lang="es-ES" sz="2000" dirty="0" smtClean="0">
                <a:solidFill>
                  <a:schemeClr val="tx1"/>
                </a:solidFill>
              </a:rPr>
              <a:t>,  </a:t>
            </a:r>
            <a:r>
              <a:rPr lang="es-ES" sz="2000" dirty="0">
                <a:solidFill>
                  <a:schemeClr val="tx1"/>
                </a:solidFill>
              </a:rPr>
              <a:t>sistema de gestión documental  </a:t>
            </a:r>
            <a:r>
              <a:rPr lang="es-ES" sz="2000" dirty="0">
                <a:solidFill>
                  <a:schemeClr val="tx1"/>
                </a:solidFill>
              </a:rPr>
              <a:t>QUIPUX, </a:t>
            </a:r>
            <a:r>
              <a:rPr lang="es-ES" sz="2000" dirty="0" err="1" smtClean="0">
                <a:solidFill>
                  <a:schemeClr val="tx1"/>
                </a:solidFill>
              </a:rPr>
              <a:t>Subadministrar</a:t>
            </a:r>
            <a:r>
              <a:rPr lang="es-ES" sz="2000" dirty="0" smtClean="0">
                <a:solidFill>
                  <a:schemeClr val="tx1"/>
                </a:solidFill>
              </a:rPr>
              <a:t> </a:t>
            </a:r>
            <a:r>
              <a:rPr lang="es-ES" sz="2000" dirty="0">
                <a:solidFill>
                  <a:schemeClr val="tx1"/>
                </a:solidFill>
              </a:rPr>
              <a:t>la plataforma de Sistema Informático </a:t>
            </a:r>
            <a:r>
              <a:rPr lang="es-ES" sz="2000" dirty="0" err="1">
                <a:solidFill>
                  <a:schemeClr val="tx1"/>
                </a:solidFill>
              </a:rPr>
              <a:t>MAPIs</a:t>
            </a:r>
            <a:r>
              <a:rPr lang="es-ES" sz="2000" dirty="0" smtClean="0">
                <a:solidFill>
                  <a:schemeClr val="tx1"/>
                </a:solidFill>
              </a:rPr>
              <a:t>  </a:t>
            </a:r>
            <a:r>
              <a:rPr lang="es-ES" sz="2000" dirty="0">
                <a:solidFill>
                  <a:schemeClr val="tx1"/>
                </a:solidFill>
              </a:rPr>
              <a:t>y demás soluciones </a:t>
            </a:r>
            <a:r>
              <a:rPr lang="es-ES" sz="2000" dirty="0" smtClean="0">
                <a:solidFill>
                  <a:schemeClr val="tx1"/>
                </a:solidFill>
              </a:rPr>
              <a:t>tecnológicas.</a:t>
            </a:r>
            <a:endParaRPr lang="es-ES" sz="2000" dirty="0">
              <a:solidFill>
                <a:schemeClr val="tx1"/>
              </a:solidFill>
            </a:endParaRPr>
          </a:p>
        </p:txBody>
      </p:sp>
      <p:sp>
        <p:nvSpPr>
          <p:cNvPr id="9" name="Elipse 8"/>
          <p:cNvSpPr/>
          <p:nvPr/>
        </p:nvSpPr>
        <p:spPr>
          <a:xfrm>
            <a:off x="2674381" y="684767"/>
            <a:ext cx="861215" cy="656837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b="1" dirty="0" smtClean="0"/>
              <a:t>02</a:t>
            </a:r>
            <a:endParaRPr lang="es-ES" sz="2400" b="1" dirty="0"/>
          </a:p>
        </p:txBody>
      </p:sp>
      <p:sp>
        <p:nvSpPr>
          <p:cNvPr id="10" name="Elipse 9"/>
          <p:cNvSpPr/>
          <p:nvPr/>
        </p:nvSpPr>
        <p:spPr>
          <a:xfrm>
            <a:off x="2718866" y="2031454"/>
            <a:ext cx="950730" cy="675412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b="1" dirty="0" smtClean="0"/>
              <a:t>12</a:t>
            </a:r>
            <a:endParaRPr lang="es-ES" sz="2400" b="1" dirty="0"/>
          </a:p>
        </p:txBody>
      </p:sp>
      <p:sp>
        <p:nvSpPr>
          <p:cNvPr id="12" name="Subtítulo 2"/>
          <p:cNvSpPr txBox="1">
            <a:spLocks/>
          </p:cNvSpPr>
          <p:nvPr/>
        </p:nvSpPr>
        <p:spPr>
          <a:xfrm>
            <a:off x="3809707" y="3474972"/>
            <a:ext cx="7766936" cy="1334288"/>
          </a:xfrm>
          <a:prstGeom prst="rect">
            <a:avLst/>
          </a:prstGeom>
          <a:ln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 lnSpcReduction="10000"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2000" dirty="0" smtClean="0">
                <a:solidFill>
                  <a:schemeClr val="tx1"/>
                </a:solidFill>
              </a:rPr>
              <a:t>Mantenimiento  </a:t>
            </a:r>
            <a:r>
              <a:rPr lang="es-ES" sz="2000" dirty="0">
                <a:solidFill>
                  <a:schemeClr val="tx1"/>
                </a:solidFill>
              </a:rPr>
              <a:t>correctivo y preventivo de servicios de  red, </a:t>
            </a:r>
            <a:r>
              <a:rPr lang="es-ES" sz="2000" dirty="0" smtClean="0">
                <a:solidFill>
                  <a:schemeClr val="tx1"/>
                </a:solidFill>
              </a:rPr>
              <a:t>comunicación, </a:t>
            </a:r>
            <a:r>
              <a:rPr lang="es-ES" sz="2000" dirty="0">
                <a:solidFill>
                  <a:schemeClr val="tx1"/>
                </a:solidFill>
              </a:rPr>
              <a:t>sistema eléctrico,   seguridad   de la infraestructura tecnológica y de las operación de los sistemas.</a:t>
            </a:r>
          </a:p>
          <a:p>
            <a:r>
              <a:rPr lang="es-ES" sz="2000" dirty="0" smtClean="0">
                <a:solidFill>
                  <a:schemeClr val="bg1"/>
                </a:solidFill>
              </a:rPr>
              <a:t> </a:t>
            </a:r>
            <a:endParaRPr lang="es-ES" sz="2000" dirty="0">
              <a:solidFill>
                <a:schemeClr val="bg1"/>
              </a:solidFill>
            </a:endParaRPr>
          </a:p>
        </p:txBody>
      </p:sp>
      <p:sp>
        <p:nvSpPr>
          <p:cNvPr id="13" name="Elipse 12"/>
          <p:cNvSpPr/>
          <p:nvPr/>
        </p:nvSpPr>
        <p:spPr>
          <a:xfrm>
            <a:off x="2498271" y="3202625"/>
            <a:ext cx="966558" cy="810027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b="1" dirty="0" smtClean="0"/>
              <a:t>12</a:t>
            </a:r>
            <a:endParaRPr lang="es-ES" b="1" dirty="0"/>
          </a:p>
        </p:txBody>
      </p:sp>
      <p:sp>
        <p:nvSpPr>
          <p:cNvPr id="11" name="Subtítulo 2"/>
          <p:cNvSpPr txBox="1">
            <a:spLocks/>
          </p:cNvSpPr>
          <p:nvPr/>
        </p:nvSpPr>
        <p:spPr>
          <a:xfrm>
            <a:off x="3809707" y="4815251"/>
            <a:ext cx="7766936" cy="1334288"/>
          </a:xfrm>
          <a:prstGeom prst="rect">
            <a:avLst/>
          </a:prstGeom>
          <a:ln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2000" dirty="0">
                <a:solidFill>
                  <a:schemeClr val="tx1"/>
                </a:solidFill>
              </a:rPr>
              <a:t> Informes del estado de los bienes previa la solicitud de dar de </a:t>
            </a:r>
            <a:r>
              <a:rPr lang="es-ES" sz="2000" dirty="0" smtClean="0">
                <a:solidFill>
                  <a:schemeClr val="tx1"/>
                </a:solidFill>
              </a:rPr>
              <a:t>baja (persona custodia), </a:t>
            </a:r>
            <a:r>
              <a:rPr lang="es-ES" sz="2000" dirty="0">
                <a:solidFill>
                  <a:schemeClr val="tx1"/>
                </a:solidFill>
              </a:rPr>
              <a:t>evaluación del equipo, describiendo de forma detallada el estado actual del mismo, he indicando los motivos por los cuales es dado de baja. </a:t>
            </a:r>
            <a:endParaRPr lang="es-ES" sz="2000" dirty="0">
              <a:solidFill>
                <a:schemeClr val="tx1"/>
              </a:solidFill>
            </a:endParaRPr>
          </a:p>
        </p:txBody>
      </p:sp>
      <p:sp>
        <p:nvSpPr>
          <p:cNvPr id="14" name="Elipse 13"/>
          <p:cNvSpPr/>
          <p:nvPr/>
        </p:nvSpPr>
        <p:spPr>
          <a:xfrm>
            <a:off x="2203328" y="4936796"/>
            <a:ext cx="966558" cy="810027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b="1" dirty="0" smtClean="0"/>
              <a:t>24</a:t>
            </a:r>
            <a:endParaRPr lang="es-ES" b="1" dirty="0"/>
          </a:p>
        </p:txBody>
      </p:sp>
      <p:sp>
        <p:nvSpPr>
          <p:cNvPr id="16" name="Elipse 15"/>
          <p:cNvSpPr/>
          <p:nvPr/>
        </p:nvSpPr>
        <p:spPr>
          <a:xfrm rot="18920305">
            <a:off x="280416" y="2408221"/>
            <a:ext cx="2548128" cy="1407875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b="1" dirty="0" smtClean="0"/>
              <a:t>ACTIVIDADES EJECUTADAS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1927026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364</TotalTime>
  <Words>295</Words>
  <Application>Microsoft Office PowerPoint</Application>
  <PresentationFormat>Panorámica</PresentationFormat>
  <Paragraphs>27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Arial</vt:lpstr>
      <vt:lpstr>Barlow Semi Condensed</vt:lpstr>
      <vt:lpstr>Calibri</vt:lpstr>
      <vt:lpstr>Calibri Light</vt:lpstr>
      <vt:lpstr>Wingdings 3</vt:lpstr>
      <vt:lpstr>Tema de Office</vt:lpstr>
      <vt:lpstr>UNIDAD DE TECNOLOGÍA DE LA INFORMACIÓN Y COMUNICACIÓN</vt:lpstr>
      <vt:lpstr>ACTIVIDADES  EJECUTADAS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UNIDADA DE TECNOLOGÍA DE LA INFORMACIÓN Y COMUNICAIÓN</dc:title>
  <dc:creator>sistemas</dc:creator>
  <cp:lastModifiedBy>TIC-ADMINISTRADOR</cp:lastModifiedBy>
  <cp:revision>37</cp:revision>
  <dcterms:created xsi:type="dcterms:W3CDTF">2020-01-30T17:26:19Z</dcterms:created>
  <dcterms:modified xsi:type="dcterms:W3CDTF">2024-02-01T17:04:51Z</dcterms:modified>
</cp:coreProperties>
</file>